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3" r:id="rId2"/>
    <p:sldId id="349" r:id="rId3"/>
    <p:sldId id="348" r:id="rId4"/>
    <p:sldId id="336" r:id="rId5"/>
    <p:sldId id="337" r:id="rId6"/>
    <p:sldId id="338" r:id="rId7"/>
    <p:sldId id="340" r:id="rId8"/>
    <p:sldId id="341" r:id="rId9"/>
    <p:sldId id="342" r:id="rId10"/>
    <p:sldId id="373" r:id="rId11"/>
    <p:sldId id="343" r:id="rId12"/>
    <p:sldId id="344" r:id="rId13"/>
    <p:sldId id="345" r:id="rId14"/>
    <p:sldId id="346" r:id="rId15"/>
    <p:sldId id="374" r:id="rId16"/>
    <p:sldId id="375" r:id="rId17"/>
    <p:sldId id="347" r:id="rId18"/>
    <p:sldId id="376" r:id="rId19"/>
    <p:sldId id="380" r:id="rId20"/>
    <p:sldId id="351" r:id="rId21"/>
    <p:sldId id="381" r:id="rId22"/>
    <p:sldId id="359" r:id="rId23"/>
    <p:sldId id="357" r:id="rId24"/>
    <p:sldId id="379" r:id="rId25"/>
    <p:sldId id="377" r:id="rId26"/>
    <p:sldId id="364" r:id="rId27"/>
    <p:sldId id="366" r:id="rId28"/>
    <p:sldId id="367" r:id="rId29"/>
    <p:sldId id="372" r:id="rId30"/>
    <p:sldId id="354" r:id="rId31"/>
    <p:sldId id="355" r:id="rId32"/>
    <p:sldId id="271" r:id="rId3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rnan Mauricio Rodriguez Laverde" initials="HMRL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9" autoAdjust="0"/>
    <p:restoredTop sz="94434" autoAdjust="0"/>
  </p:normalViewPr>
  <p:slideViewPr>
    <p:cSldViewPr snapToGrid="0" snapToObjects="1">
      <p:cViewPr varScale="1">
        <p:scale>
          <a:sx n="74" d="100"/>
          <a:sy n="74" d="100"/>
        </p:scale>
        <p:origin x="126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pPr/>
              <a:t>25/06/2018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43C78-D9F9-421A-8D92-D2DE9D02DCA1}" type="datetimeFigureOut">
              <a:rPr lang="es-CO" smtClean="0"/>
              <a:pPr/>
              <a:t>25/06/2018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CD9F-578D-432E-A6E4-EDEE4EC80BB1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010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1CD9F-578D-432E-A6E4-EDEE4EC80BB1}" type="slidenum">
              <a:rPr lang="es-CO" smtClean="0"/>
              <a:pPr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0820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pPr/>
              <a:t>25/06/2018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pPr/>
              <a:t>25/06/2018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otmUmfhDlU&amp;t=31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-2" y="19454"/>
            <a:ext cx="9346277" cy="14642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000" b="1" cap="all" dirty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  <a:latin typeface="Book Antiqua" pitchFamily="18" charset="0"/>
              </a:rPr>
              <a:t>Automatización del ingreso y salida de computadores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 rot="20364002">
            <a:off x="100055" y="2442353"/>
            <a:ext cx="7198931" cy="1877024"/>
          </a:xfrm>
          <a:prstGeom prst="rect">
            <a:avLst/>
          </a:prstGeom>
          <a:solidFill>
            <a:srgbClr val="0099A5">
              <a:alpha val="3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Unidad de Teleinformática</a:t>
            </a:r>
          </a:p>
          <a:p>
            <a:pPr algn="l" defTabSz="288000"/>
            <a:r>
              <a:rPr lang="es-CO" sz="2400" b="1" dirty="0">
                <a:solidFill>
                  <a:schemeClr val="bg1"/>
                </a:solidFill>
              </a:rPr>
              <a:t>                                                    </a:t>
            </a:r>
            <a:r>
              <a:rPr lang="es-CO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Centro de Electricidad, </a:t>
            </a:r>
          </a:p>
          <a:p>
            <a:pPr algn="l" defTabSz="288000"/>
            <a:r>
              <a:rPr lang="es-CO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           Electrónica y </a:t>
            </a:r>
          </a:p>
          <a:p>
            <a:pPr algn="l" defTabSz="288000"/>
            <a:r>
              <a:rPr lang="es-CO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           Telecomunicaciones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725864" y="4458878"/>
            <a:ext cx="3044858" cy="15554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n-US" sz="1200" b="1" dirty="0">
              <a:solidFill>
                <a:srgbClr val="92D05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385261" y="4278456"/>
            <a:ext cx="3591613" cy="143995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1400" b="1" dirty="0"/>
              <a:t>Luis Fernando Martinez  Niño</a:t>
            </a:r>
          </a:p>
          <a:p>
            <a:pPr algn="l"/>
            <a:endParaRPr lang="en-US" sz="1400" b="1" dirty="0"/>
          </a:p>
          <a:p>
            <a:pPr algn="l"/>
            <a:r>
              <a:rPr lang="en-US" sz="1400" b="1" dirty="0" smtClean="0"/>
              <a:t>John </a:t>
            </a:r>
            <a:r>
              <a:rPr lang="en-US" sz="1400" b="1" dirty="0"/>
              <a:t>Edison Delgado Santiago</a:t>
            </a:r>
          </a:p>
          <a:p>
            <a:pPr algn="l"/>
            <a:endParaRPr lang="en-US" sz="1400" b="1" dirty="0"/>
          </a:p>
          <a:p>
            <a:pPr algn="l"/>
            <a:r>
              <a:rPr lang="en-US" sz="1400" b="1" dirty="0"/>
              <a:t>Oscar Javier Osorio </a:t>
            </a:r>
            <a:r>
              <a:rPr lang="en-US" sz="1400" b="1" dirty="0" smtClean="0"/>
              <a:t>Salazar</a:t>
            </a:r>
          </a:p>
          <a:p>
            <a:pPr algn="l"/>
            <a:endParaRPr lang="en-US" sz="1400" b="1" dirty="0"/>
          </a:p>
          <a:p>
            <a:pPr algn="l"/>
            <a:r>
              <a:rPr lang="en-US" sz="1400" b="1" dirty="0" smtClean="0"/>
              <a:t>Jose Alejandro Niño Beltran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1343" t="10910" r="31045" b="16086"/>
          <a:stretch/>
        </p:blipFill>
        <p:spPr>
          <a:xfrm>
            <a:off x="0" y="1665027"/>
            <a:ext cx="9143999" cy="560923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71704" y="637457"/>
            <a:ext cx="8068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LEVANTAMIENTO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2922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605" y="0"/>
            <a:ext cx="5915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DIAGNÓSTICO DEL SISTEMA  ACTUAL</a:t>
            </a:r>
            <a:endParaRPr lang="es-CO" sz="24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390970"/>
            <a:ext cx="813580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GENERALIDADES DEL SISTEMA.</a:t>
            </a:r>
          </a:p>
          <a:p>
            <a:endParaRPr lang="es-CO" sz="14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El sistema actual se lleva a cabo manualmente en una  herramienta llamada bitácora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556738" y="2298017"/>
            <a:ext cx="36576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PROCEDIMIENTOS DEL SISTEMA.</a:t>
            </a:r>
          </a:p>
          <a:p>
            <a:endParaRPr lang="es-CO" sz="14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Se procede a solicitar información relacionada con el aprendiz o instructor y los elementos que va ingresar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3604" y="1777484"/>
            <a:ext cx="52117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DIAGRAMAS DE FLUJO DE DATOS DEL SISTEMA</a:t>
            </a:r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459"/>
            <a:ext cx="5556738" cy="44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68579" y="505153"/>
            <a:ext cx="82958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DIAGNÓSTICO DEL SISTEMA  ACTUAL</a:t>
            </a:r>
            <a:endParaRPr lang="es-CO" sz="32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3699" y="2292752"/>
            <a:ext cx="3276601" cy="2484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CO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DOCUMENTACIÓN Y DESCRIPCIÓN DE LOS DFD</a:t>
            </a:r>
          </a:p>
          <a:p>
            <a:pPr lvl="1"/>
            <a:endParaRPr lang="es-CO" sz="14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-Registro en bitácora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-Revisión de maletas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-Ingreso al edificio.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endParaRPr lang="es-CO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813300" y="2996534"/>
            <a:ext cx="34036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ANÁLISIS DE LOS RESULTADOS</a:t>
            </a:r>
          </a:p>
          <a:p>
            <a:endParaRPr lang="es-CO" sz="14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  <a:cs typeface="Arial" panose="020B0604020202020204" pitchFamily="34" charset="0"/>
            </a:endParaRPr>
          </a:p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Problemas en la perdida de computadores.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68579" y="4659411"/>
            <a:ext cx="3860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ALTERNATIVAS DE SOLUCIÓN.</a:t>
            </a:r>
          </a:p>
          <a:p>
            <a:endParaRPr lang="es-CO" sz="14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  <a:cs typeface="Arial" panose="020B0604020202020204" pitchFamily="34" charset="0"/>
            </a:endParaRPr>
          </a:p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Implementar un sistema automatizado</a:t>
            </a:r>
          </a:p>
        </p:txBody>
      </p:sp>
      <p:pic>
        <p:nvPicPr>
          <p:cNvPr id="6146" name="Picture 2" descr="Resultado de imagen para ries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012" y="1488497"/>
            <a:ext cx="1064497" cy="15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ries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10" y="4955703"/>
            <a:ext cx="1060979" cy="15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35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95783" y="0"/>
            <a:ext cx="8204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LA ALTERNATIVA DE SOLUCION DEL NUEVO SISTEMA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-1" y="1262686"/>
            <a:ext cx="76869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En el nuevo sistema; además de que el usuario que quiera adquirir este servicio debe estar inscrito en la base de datos del Sena, debe contar con su carnet y su documento de identidad para hacer una validación más eficiente a la hora del préstamo de estos.</a:t>
            </a:r>
          </a:p>
        </p:txBody>
      </p:sp>
      <p:pic>
        <p:nvPicPr>
          <p:cNvPr id="9218" name="Picture 2" descr="Resultado de imagen para ries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684" y="4656552"/>
            <a:ext cx="3255666" cy="189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47424" y="488537"/>
            <a:ext cx="8863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REQUERIMIENTOS DEL NUEVO SISTEMA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480179" y="5063320"/>
            <a:ext cx="474942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REQUERIMIENTOS DEL </a:t>
            </a:r>
            <a:r>
              <a:rPr lang="es-CO" sz="20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endParaRPr lang="es-CO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20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funcionales:</a:t>
            </a:r>
          </a:p>
          <a:p>
            <a:r>
              <a:rPr lang="es-CO" sz="20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no funcionales:</a:t>
            </a:r>
          </a:p>
          <a:p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889984" y="2178813"/>
            <a:ext cx="767414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REQUERIMIENTOS DEL EQUIPO </a:t>
            </a:r>
          </a:p>
          <a:p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	Contar con capacidad RAM mayor a 4Gb.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	Disco duro con capacidad de memoria de 1Tb.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	Aplicación que da la funcionalidad del proyecto.</a:t>
            </a:r>
          </a:p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•	Equipo 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con procesador Intel Core i5.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dirty="0"/>
          </a:p>
        </p:txBody>
      </p:sp>
      <p:pic>
        <p:nvPicPr>
          <p:cNvPr id="10242" name="Picture 2" descr="Resultado de imagen para ries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84" y="4643062"/>
            <a:ext cx="2238020" cy="151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2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235122" y="526408"/>
            <a:ext cx="6434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Requisitos </a:t>
            </a:r>
            <a:r>
              <a:rPr lang="es-CO" sz="2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funcionales</a:t>
            </a:r>
            <a:endParaRPr lang="es-CO" sz="24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  <a:cs typeface="Arial" panose="020B0604020202020204" pitchFamily="34" charset="0"/>
            </a:endParaRPr>
          </a:p>
          <a:p>
            <a:r>
              <a:rPr lang="es-CO" sz="2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Requisitos no funcionales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0" y="1657349"/>
            <a:ext cx="9146250" cy="48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522" t="40907" r="10597" b="18476"/>
          <a:stretch/>
        </p:blipFill>
        <p:spPr>
          <a:xfrm>
            <a:off x="36932" y="2361064"/>
            <a:ext cx="8765874" cy="328911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66632" y="580999"/>
            <a:ext cx="5889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Requisitos funcionales</a:t>
            </a:r>
          </a:p>
          <a:p>
            <a:r>
              <a:rPr lang="es-CO" sz="2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Requisitos no funcionales</a:t>
            </a:r>
          </a:p>
        </p:txBody>
      </p:sp>
    </p:spTree>
    <p:extLst>
      <p:ext uri="{BB962C8B-B14F-4D97-AF65-F5344CB8AC3E}">
        <p14:creationId xmlns:p14="http://schemas.microsoft.com/office/powerpoint/2010/main" val="349200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207536"/>
            <a:ext cx="81693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REQUERIMIENTOS DEL PERSONAL</a:t>
            </a:r>
          </a:p>
          <a:p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Seguridad: recibir capacitación brindada por los aprendices encargados del nuevo software </a:t>
            </a:r>
          </a:p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Aprendices e instructores: revisar la página del CEET donde se encontrara información relacionada con el uso del nuevo sistema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303010" y="4281236"/>
            <a:ext cx="280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ASPECTO ECONOMICO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0" y="52201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REQUERIMIENTOS DEL NUEVO SISTEMA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80999" y="5046613"/>
            <a:ext cx="6657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dirty="0"/>
              <a:t>	Equipo de cómputo                            </a:t>
            </a:r>
            <a:r>
              <a:rPr lang="x-none" dirty="0" smtClean="0"/>
              <a:t>    </a:t>
            </a:r>
            <a:r>
              <a:rPr lang="x-none" dirty="0"/>
              <a:t>1.500.000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dirty="0"/>
              <a:t>	Maquina códigos de barras y lector    1.200.000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dirty="0"/>
              <a:t>	Subir página a la Web                       </a:t>
            </a:r>
            <a:r>
              <a:rPr lang="x-none" dirty="0" smtClean="0"/>
              <a:t>     </a:t>
            </a:r>
            <a:r>
              <a:rPr lang="x-none" dirty="0"/>
              <a:t>350.000 – 800.000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dirty="0"/>
              <a:t>	Disco duro con capacidad de 1Tb       </a:t>
            </a:r>
            <a:r>
              <a:rPr lang="x-none" dirty="0" smtClean="0"/>
              <a:t> 195.000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42579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492075" y="0"/>
            <a:ext cx="6161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8000"/>
            <a:r>
              <a:rPr lang="es-CO" sz="24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DESGLOSE DEL </a:t>
            </a:r>
            <a:r>
              <a:rPr lang="es-CO" sz="2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NUEVO SISTEMA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" y="461665"/>
            <a:ext cx="9141884" cy="639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86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320040" y="2019300"/>
            <a:ext cx="8168640" cy="16611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5400" b="1" dirty="0" smtClean="0">
                <a:solidFill>
                  <a:srgbClr val="92D050"/>
                </a:solidFill>
              </a:rPr>
              <a:t>Diagrama de Gantt</a:t>
            </a:r>
          </a:p>
        </p:txBody>
      </p:sp>
    </p:spTree>
    <p:extLst>
      <p:ext uri="{BB962C8B-B14F-4D97-AF65-F5344CB8AC3E}">
        <p14:creationId xmlns:p14="http://schemas.microsoft.com/office/powerpoint/2010/main" val="24651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0" y="0"/>
            <a:ext cx="830577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Definición del problema</a:t>
            </a:r>
            <a:r>
              <a:rPr lang="es-ES" sz="4400" dirty="0" smtClean="0"/>
              <a:t>: </a:t>
            </a:r>
            <a:r>
              <a:rPr lang="es-ES" sz="3200" dirty="0">
                <a:latin typeface="Arial" pitchFamily="34" charset="0"/>
                <a:cs typeface="Arial" pitchFamily="34" charset="0"/>
              </a:rPr>
              <a:t>No </a:t>
            </a:r>
            <a:r>
              <a:rPr lang="es-ES" sz="3200" dirty="0" smtClean="0">
                <a:latin typeface="Arial" pitchFamily="34" charset="0"/>
                <a:cs typeface="Arial" pitchFamily="34" charset="0"/>
              </a:rPr>
              <a:t>se ha sistematizado el proceso actual.</a:t>
            </a:r>
            <a:br>
              <a:rPr lang="es-ES" sz="3200" dirty="0" smtClean="0">
                <a:latin typeface="Arial" pitchFamily="34" charset="0"/>
                <a:cs typeface="Arial" pitchFamily="34" charset="0"/>
              </a:rPr>
            </a:br>
            <a:r>
              <a:rPr lang="es-ES" sz="2800" dirty="0">
                <a:latin typeface="Arial" pitchFamily="34" charset="0"/>
                <a:cs typeface="Arial" pitchFamily="34" charset="0"/>
              </a:rPr>
              <a:t/>
            </a:r>
            <a:br>
              <a:rPr lang="es-ES" sz="2800" dirty="0">
                <a:latin typeface="Arial" pitchFamily="34" charset="0"/>
                <a:cs typeface="Arial" pitchFamily="34" charset="0"/>
              </a:rPr>
            </a:br>
            <a:r>
              <a:rPr lang="es-ES" sz="36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Justificación</a:t>
            </a:r>
            <a:r>
              <a:rPr lang="es-ES" sz="3600" dirty="0"/>
              <a:t>: </a:t>
            </a:r>
            <a:r>
              <a:rPr lang="es-ES" sz="3200" dirty="0" smtClean="0">
                <a:latin typeface="Arial" pitchFamily="34" charset="0"/>
                <a:cs typeface="Arial" pitchFamily="34" charset="0"/>
              </a:rPr>
              <a:t>Pretendemos solucionar el tema, con un nuevo sistema.</a:t>
            </a:r>
            <a:r>
              <a:rPr lang="es-ES" sz="3200" dirty="0" smtClean="0">
                <a:latin typeface="Arial" pitchFamily="34" charset="0"/>
                <a:cs typeface="Arial" pitchFamily="34" charset="0"/>
              </a:rPr>
              <a:t> </a:t>
            </a:r>
            <a:endParaRPr lang="es-ES" sz="2800" dirty="0"/>
          </a:p>
          <a:p>
            <a:endParaRPr lang="es-ES" sz="2800" dirty="0"/>
          </a:p>
          <a:p>
            <a:r>
              <a:rPr lang="es-ES" sz="2800" dirty="0"/>
              <a:t/>
            </a:r>
            <a:br>
              <a:rPr lang="es-ES" sz="2800" dirty="0"/>
            </a:br>
            <a:r>
              <a:rPr lang="es-ES" sz="36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Antecedentes del problema</a:t>
            </a:r>
            <a:r>
              <a:rPr lang="es-ES" sz="3600" dirty="0"/>
              <a:t>: </a:t>
            </a:r>
            <a:r>
              <a:rPr lang="es-ES" sz="3200" dirty="0">
                <a:latin typeface="Arial" pitchFamily="34" charset="0"/>
                <a:cs typeface="Arial" pitchFamily="34" charset="0"/>
              </a:rPr>
              <a:t>No se ha automatizado el ingreso y la salida de los computadores.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 descr="Resultado de imagen para ries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690" y="693046"/>
            <a:ext cx="1388164" cy="101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534" y="2318472"/>
            <a:ext cx="1105320" cy="11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n para riesg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260" y="5603523"/>
            <a:ext cx="1657032" cy="9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52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4327" y="369370"/>
            <a:ext cx="91906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36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Diagrama De Casos De Usos Del Nuevo Sistema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94522" y="2981739"/>
            <a:ext cx="6970915" cy="14908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2" y="1622738"/>
            <a:ext cx="7566897" cy="511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4327" y="369370"/>
            <a:ext cx="91906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36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Diagrama De Casos De Usos Del Nuevo Sistema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94522" y="2981739"/>
            <a:ext cx="6970915" cy="14908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369713" y="3181082"/>
            <a:ext cx="3850783" cy="12915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ES" sz="2400" b="1" dirty="0" smtClean="0">
              <a:solidFill>
                <a:srgbClr val="92D05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92183" y="3253346"/>
            <a:ext cx="3850783" cy="4121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ES" sz="8000" b="1" dirty="0" smtClean="0">
              <a:solidFill>
                <a:srgbClr val="92D05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94715" y="2266682"/>
            <a:ext cx="3206840" cy="10689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ES" sz="2400" b="1" dirty="0" smtClean="0">
              <a:solidFill>
                <a:srgbClr val="92D05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155324" y="2359781"/>
            <a:ext cx="2846231" cy="6219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ES" sz="8000" b="1" dirty="0" smtClean="0">
              <a:solidFill>
                <a:srgbClr val="92D05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55988" y="2762090"/>
            <a:ext cx="6072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b="1" dirty="0"/>
              <a:t>INGRESAR AL SENA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b="1" dirty="0"/>
              <a:t>REGISTRO DE USUARIO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b="1" dirty="0"/>
              <a:t>REGISTRO VISITANTE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419" b="1" dirty="0"/>
              <a:t>BASE DE DATOS	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111" y="1653901"/>
            <a:ext cx="4587098" cy="253173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987" y="1640459"/>
            <a:ext cx="4687361" cy="253173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763" y="4174728"/>
            <a:ext cx="4613750" cy="277013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639" y="4161762"/>
            <a:ext cx="4646602" cy="27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2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4327" y="369370"/>
            <a:ext cx="91906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36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Diagramas </a:t>
            </a:r>
            <a:r>
              <a:rPr lang="es-CO" sz="36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De flujo De Datos Del Nuevo Sistema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94522" y="2981739"/>
            <a:ext cx="6970915" cy="14908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5E2CD782-363C-44B8-8549-7572BBF16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2" y="1538901"/>
            <a:ext cx="7098036" cy="44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0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4327" y="369370"/>
            <a:ext cx="919064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36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Diagrama De flujo De Datos Del Nuevo Sistema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94522" y="2981739"/>
            <a:ext cx="6970915" cy="14908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2369713"/>
            <a:ext cx="90201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/>
          <p:nvPr/>
        </p:nvPicPr>
        <p:blipFill rotWithShape="1">
          <a:blip r:embed="rId2"/>
          <a:srcRect t="31060" r="9337" b="27525"/>
          <a:stretch/>
        </p:blipFill>
        <p:spPr bwMode="auto">
          <a:xfrm>
            <a:off x="168275" y="1625122"/>
            <a:ext cx="8975725" cy="4943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4"/>
          <p:cNvSpPr/>
          <p:nvPr/>
        </p:nvSpPr>
        <p:spPr>
          <a:xfrm>
            <a:off x="-392129" y="596383"/>
            <a:ext cx="9017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8000"/>
            <a:r>
              <a:rPr lang="es-CO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Tabla de recursos</a:t>
            </a:r>
            <a:endParaRPr lang="es-CO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87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0726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4"/>
          <p:cNvSpPr/>
          <p:nvPr/>
        </p:nvSpPr>
        <p:spPr>
          <a:xfrm>
            <a:off x="-392129" y="596383"/>
            <a:ext cx="9017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8000"/>
            <a:r>
              <a:rPr lang="es-CO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Tabla de costos</a:t>
            </a:r>
            <a:endParaRPr lang="es-CO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99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2" y="1209675"/>
            <a:ext cx="8680361" cy="56483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-392129" y="596383"/>
            <a:ext cx="9017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8000"/>
            <a:r>
              <a:rPr lang="es-CO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MODELO de  entidad relación</a:t>
            </a:r>
            <a:endParaRPr lang="es-CO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-306404" y="-25779"/>
            <a:ext cx="9017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8000"/>
            <a:r>
              <a:rPr lang="es-CO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Diagrama de  clases</a:t>
            </a:r>
            <a:endParaRPr lang="es-CO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0" y="497442"/>
            <a:ext cx="7401566" cy="61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8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15358"/>
            <a:ext cx="9017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8000"/>
            <a:r>
              <a:rPr lang="es-CO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Diagrama de  estados</a:t>
            </a:r>
            <a:endParaRPr lang="es-CO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053"/>
            <a:ext cx="4663051" cy="640294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51" y="455053"/>
            <a:ext cx="4480949" cy="6402947"/>
          </a:xfrm>
          <a:prstGeom prst="rect">
            <a:avLst/>
          </a:prstGeom>
        </p:spPr>
      </p:pic>
      <p:cxnSp>
        <p:nvCxnSpPr>
          <p:cNvPr id="9" name="8 Conector recto"/>
          <p:cNvCxnSpPr/>
          <p:nvPr/>
        </p:nvCxnSpPr>
        <p:spPr>
          <a:xfrm>
            <a:off x="4663051" y="455053"/>
            <a:ext cx="0" cy="640294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9 Conector recto"/>
          <p:cNvCxnSpPr>
            <a:stCxn id="6" idx="1"/>
            <a:endCxn id="6" idx="3"/>
          </p:cNvCxnSpPr>
          <p:nvPr/>
        </p:nvCxnSpPr>
        <p:spPr>
          <a:xfrm>
            <a:off x="0" y="3656527"/>
            <a:ext cx="466305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12 Conector recto"/>
          <p:cNvCxnSpPr>
            <a:endCxn id="7" idx="3"/>
          </p:cNvCxnSpPr>
          <p:nvPr/>
        </p:nvCxnSpPr>
        <p:spPr>
          <a:xfrm>
            <a:off x="4663051" y="3656527"/>
            <a:ext cx="448094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1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-392129" y="0"/>
            <a:ext cx="9017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88000"/>
            <a:r>
              <a:rPr lang="es-CO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Diagrama de  secuencias</a:t>
            </a:r>
            <a:endParaRPr lang="es-CO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96" y="801776"/>
            <a:ext cx="6778154" cy="60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-70338" y="318543"/>
            <a:ext cx="8948628" cy="63083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36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Objetivo</a:t>
            </a:r>
            <a:r>
              <a:rPr lang="en-US" sz="36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 general:</a:t>
            </a:r>
          </a:p>
          <a:p>
            <a:pPr algn="l"/>
            <a:endParaRPr lang="en-US" sz="11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l"/>
            <a:r>
              <a:rPr lang="en-US" sz="3200" dirty="0">
                <a:latin typeface="Arial" pitchFamily="34" charset="0"/>
                <a:cs typeface="Arial" pitchFamily="34" charset="0"/>
              </a:rPr>
              <a:t>Implementar el Nuevo software</a:t>
            </a:r>
          </a:p>
          <a:p>
            <a:pPr algn="l"/>
            <a:endParaRPr lang="en-US" b="1" dirty="0">
              <a:solidFill>
                <a:srgbClr val="92D050"/>
              </a:solidFill>
            </a:endParaRPr>
          </a:p>
          <a:p>
            <a:pPr algn="l"/>
            <a:endParaRPr lang="en-US" b="1" dirty="0">
              <a:solidFill>
                <a:srgbClr val="92D050"/>
              </a:solidFill>
            </a:endParaRPr>
          </a:p>
          <a:p>
            <a:pPr algn="l"/>
            <a:r>
              <a:rPr lang="es-CO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Objetivos</a:t>
            </a:r>
            <a:r>
              <a:rPr lang="en-US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 </a:t>
            </a:r>
            <a:r>
              <a:rPr lang="es-CO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específicos</a:t>
            </a:r>
            <a:r>
              <a:rPr lang="en-US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:</a:t>
            </a:r>
          </a:p>
          <a:p>
            <a:r>
              <a:rPr lang="es-ES" dirty="0"/>
              <a:t> </a:t>
            </a:r>
            <a:endParaRPr lang="es-CO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sz="3200" dirty="0">
                <a:latin typeface="Arial" pitchFamily="34" charset="0"/>
                <a:cs typeface="Arial" pitchFamily="34" charset="0"/>
              </a:rPr>
              <a:t>* Analizar el sistema actual.</a:t>
            </a:r>
            <a:endParaRPr lang="es-CO" sz="320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sz="3200" dirty="0">
                <a:latin typeface="Arial" pitchFamily="34" charset="0"/>
                <a:cs typeface="Arial" pitchFamily="34" charset="0"/>
              </a:rPr>
              <a:t>* Definir los requisitos y requerimientos del nuevo sistema.</a:t>
            </a:r>
            <a:endParaRPr lang="es-CO" sz="320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sz="3200" dirty="0">
                <a:latin typeface="Arial" pitchFamily="34" charset="0"/>
                <a:cs typeface="Arial" pitchFamily="34" charset="0"/>
              </a:rPr>
              <a:t>* Diseñar la alternativa de solución </a:t>
            </a:r>
            <a:endParaRPr lang="es-CO" sz="320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sz="3200" dirty="0">
                <a:latin typeface="Arial" pitchFamily="34" charset="0"/>
                <a:cs typeface="Arial" pitchFamily="34" charset="0"/>
              </a:rPr>
              <a:t>* Desarrollar una solución óptima que garantice resultados viables y    confiables.</a:t>
            </a:r>
            <a:endParaRPr lang="es-CO" sz="320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sz="3200" dirty="0">
                <a:latin typeface="Arial" pitchFamily="34" charset="0"/>
                <a:cs typeface="Arial" pitchFamily="34" charset="0"/>
              </a:rPr>
              <a:t>* Hacer pruebas del sistema.</a:t>
            </a:r>
            <a:endParaRPr lang="es-CO" sz="320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sz="3200" dirty="0">
                <a:latin typeface="Arial" pitchFamily="34" charset="0"/>
                <a:cs typeface="Arial" pitchFamily="34" charset="0"/>
              </a:rPr>
              <a:t>* Implementación del sistema.</a:t>
            </a:r>
            <a:endParaRPr lang="es-CO" sz="320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sz="3200" dirty="0">
                <a:latin typeface="Arial" pitchFamily="34" charset="0"/>
                <a:cs typeface="Arial" pitchFamily="34" charset="0"/>
              </a:rPr>
              <a:t>* Sistematizar el proyecto.</a:t>
            </a:r>
            <a:endParaRPr lang="es-CO" sz="3200" dirty="0">
              <a:latin typeface="Arial" pitchFamily="34" charset="0"/>
              <a:cs typeface="Arial" pitchFamily="34" charset="0"/>
            </a:endParaRPr>
          </a:p>
          <a:p>
            <a:pPr algn="l"/>
            <a:endParaRPr lang="en-US" b="1" dirty="0">
              <a:solidFill>
                <a:srgbClr val="92D050"/>
              </a:solidFill>
            </a:endParaRPr>
          </a:p>
        </p:txBody>
      </p:sp>
      <p:pic>
        <p:nvPicPr>
          <p:cNvPr id="8194" name="Picture 2" descr="Resultado de imagen para ries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764" y="865781"/>
            <a:ext cx="244792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0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05289" y="7410"/>
            <a:ext cx="9209533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Conclusiones Y Recomendaciones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94522" y="2981739"/>
            <a:ext cx="6970915" cy="14908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>
              <a:solidFill>
                <a:srgbClr val="92D05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15649" y="870271"/>
            <a:ext cx="7156174" cy="5987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s-CO" sz="2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1. CONCLUSIONES</a:t>
            </a:r>
            <a:r>
              <a:rPr lang="es-CO" sz="2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Cubriremos y consideraremos todas las alternativas así como criticas constructivas  para llevar a cabo una implementación exitosa de los sistemas de información planteados durante el proyecto.  </a:t>
            </a:r>
          </a:p>
          <a:p>
            <a:pPr lvl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s-CO" sz="2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RECOMENDACIONES</a:t>
            </a:r>
            <a:r>
              <a:rPr lang="es-CO" sz="2400" b="1" dirty="0">
                <a:solidFill>
                  <a:srgbClr val="2E74B5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O" sz="24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recomienda a futuros estudiantes que tengan interés en el proyecto, la complementación del sistema con más distribuciones en distintas sedes de los complejos del Sena, y aún más recomendable seria la implementación de más herramientas en el proceso de optimización</a:t>
            </a:r>
            <a:r>
              <a:rPr lang="es-ES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s-CO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Resultado de imagen para conclusi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685" y="2981739"/>
            <a:ext cx="3030533" cy="130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7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672046" y="248194"/>
            <a:ext cx="11103321" cy="132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dirty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Book Antiqua" panose="02040602050305030304" pitchFamily="18" charset="0"/>
              </a:rPr>
              <a:t>Biografías</a:t>
            </a:r>
            <a:endParaRPr lang="es-CO" sz="4800" b="1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94522" y="3080164"/>
            <a:ext cx="7513982" cy="242611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s-CO" dirty="0"/>
              <a:t>CREAR UN DIAGRAMA DE CLASES UML EN VISUAL PARADIGM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u="sng" dirty="0">
                <a:hlinkClick r:id="rId3"/>
              </a:rPr>
              <a:t>https://www.youtube.com/watch?v=QotmUmfhDlU&amp;t=31s</a:t>
            </a:r>
            <a:endParaRPr lang="es-CO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u="sng" dirty="0"/>
              <a:t>Google.com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u="sng" dirty="0"/>
              <a:t>Yahoo.com</a:t>
            </a:r>
          </a:p>
          <a:p>
            <a:endParaRPr lang="es-CO" u="sng" dirty="0"/>
          </a:p>
        </p:txBody>
      </p:sp>
      <p:sp>
        <p:nvSpPr>
          <p:cNvPr id="5" name="CuadroTexto 4"/>
          <p:cNvSpPr txBox="1"/>
          <p:nvPr/>
        </p:nvSpPr>
        <p:spPr>
          <a:xfrm>
            <a:off x="894522" y="2782957"/>
            <a:ext cx="8249478" cy="393589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es-CO" sz="1000" u="sng" dirty="0"/>
          </a:p>
        </p:txBody>
      </p:sp>
    </p:spTree>
    <p:extLst>
      <p:ext uri="{BB962C8B-B14F-4D97-AF65-F5344CB8AC3E}">
        <p14:creationId xmlns:p14="http://schemas.microsoft.com/office/powerpoint/2010/main" val="205310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1127578" y="5296746"/>
            <a:ext cx="6020954" cy="88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b="1" dirty="0">
                <a:solidFill>
                  <a:srgbClr val="FFC000"/>
                </a:solidFill>
              </a:rPr>
              <a:t>GRACIAS</a:t>
            </a:r>
            <a:endParaRPr lang="es-ES" sz="5400" dirty="0">
              <a:solidFill>
                <a:srgbClr val="FFC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06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6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Alcance y limitaciones</a:t>
            </a:r>
          </a:p>
          <a:p>
            <a:pPr algn="l"/>
            <a:endParaRPr lang="es-CO" sz="1600" b="1" dirty="0">
              <a:solidFill>
                <a:srgbClr val="FF0000"/>
              </a:solidFill>
            </a:endParaRPr>
          </a:p>
          <a:p>
            <a:pPr algn="l"/>
            <a:endParaRPr lang="es-CO" sz="1600" b="1" dirty="0">
              <a:solidFill>
                <a:srgbClr val="FF0000"/>
              </a:solidFill>
            </a:endParaRPr>
          </a:p>
          <a:p>
            <a:pPr algn="l"/>
            <a:endParaRPr lang="es-CO" sz="1600" b="1" dirty="0">
              <a:solidFill>
                <a:srgbClr val="FF0000"/>
              </a:solidFill>
            </a:endParaRPr>
          </a:p>
          <a:p>
            <a:pPr algn="l"/>
            <a:r>
              <a:rPr lang="es-CO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ook Antiqua" pitchFamily="18" charset="0"/>
                <a:cs typeface="Arial" pitchFamily="34" charset="0"/>
              </a:rPr>
              <a:t>Alcance</a:t>
            </a:r>
            <a:r>
              <a:rPr lang="es-CO" sz="3600" b="1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ook Antiqua" pitchFamily="18" charset="0"/>
                <a:cs typeface="Arial" pitchFamily="34" charset="0"/>
              </a:rPr>
              <a:t>:</a:t>
            </a:r>
            <a:endParaRPr lang="es-CO" sz="36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Book Antiqua" pitchFamily="18" charset="0"/>
              <a:cs typeface="Arial" pitchFamily="34" charset="0"/>
            </a:endParaRPr>
          </a:p>
          <a:p>
            <a:pPr algn="l"/>
            <a:r>
              <a:rPr lang="es-CO" sz="3200" dirty="0">
                <a:latin typeface="Arial" pitchFamily="34" charset="0"/>
                <a:cs typeface="Arial" pitchFamily="34" charset="0"/>
              </a:rPr>
              <a:t>Diseñar la página web y crear una base de datos donde se puedan registrar </a:t>
            </a:r>
            <a:r>
              <a:rPr lang="es-CO" sz="3200" dirty="0" smtClean="0">
                <a:latin typeface="Arial" pitchFamily="34" charset="0"/>
                <a:cs typeface="Arial" pitchFamily="34" charset="0"/>
              </a:rPr>
              <a:t>los usuarios.</a:t>
            </a:r>
            <a:endParaRPr lang="es-CO" sz="3200" dirty="0">
              <a:latin typeface="Arial" pitchFamily="34" charset="0"/>
              <a:cs typeface="Arial" pitchFamily="34" charset="0"/>
            </a:endParaRPr>
          </a:p>
          <a:p>
            <a:pPr algn="l"/>
            <a:endParaRPr lang="es-CO" sz="2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s-CO" sz="16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s-CO" sz="1600" b="1" dirty="0">
              <a:solidFill>
                <a:srgbClr val="FF0000"/>
              </a:solidFill>
            </a:endParaRPr>
          </a:p>
          <a:p>
            <a:pPr algn="l"/>
            <a:r>
              <a:rPr lang="es-CO" sz="32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ook Antiqua" pitchFamily="18" charset="0"/>
              </a:rPr>
              <a:t>Limitaciones</a:t>
            </a:r>
            <a:r>
              <a:rPr lang="es-CO" sz="3200" b="1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ook Antiqua" pitchFamily="18" charset="0"/>
              </a:rPr>
              <a:t>:</a:t>
            </a:r>
            <a:endParaRPr lang="es-CO" sz="3200" b="1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Book Antiqua" pitchFamily="18" charset="0"/>
            </a:endParaRPr>
          </a:p>
          <a:p>
            <a:pPr algn="l"/>
            <a:r>
              <a:rPr lang="es-CO" sz="3200" dirty="0">
                <a:latin typeface="Arial" pitchFamily="34" charset="0"/>
                <a:cs typeface="Arial" pitchFamily="34" charset="0"/>
              </a:rPr>
              <a:t>Falta de apoyo o falta de eficiencia en el proyecto </a:t>
            </a:r>
          </a:p>
        </p:txBody>
      </p:sp>
      <p:pic>
        <p:nvPicPr>
          <p:cNvPr id="2050" name="Picture 2" descr="Resultado de imagen para diseÃ±o de paginas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370" y="1557941"/>
            <a:ext cx="1853211" cy="112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falta de apoy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251" y="4188201"/>
            <a:ext cx="1768509" cy="102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9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59" y="2876158"/>
            <a:ext cx="2635673" cy="2453003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>
            <a:off x="144717" y="688260"/>
            <a:ext cx="8758122" cy="21304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6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Análisis de la situación actual</a:t>
            </a:r>
          </a:p>
          <a:p>
            <a:pPr algn="l"/>
            <a:endParaRPr lang="es-CO" sz="1600" b="1" dirty="0">
              <a:solidFill>
                <a:srgbClr val="92D050"/>
              </a:solidFill>
            </a:endParaRPr>
          </a:p>
          <a:p>
            <a:pPr algn="l"/>
            <a:endParaRPr lang="es-CO" sz="1600" b="1" dirty="0">
              <a:solidFill>
                <a:srgbClr val="92D050"/>
              </a:solidFill>
            </a:endParaRPr>
          </a:p>
          <a:p>
            <a:pPr algn="l"/>
            <a:r>
              <a:rPr lang="es-CO" sz="4000" dirty="0">
                <a:latin typeface="Arial" pitchFamily="34" charset="0"/>
                <a:cs typeface="Arial" pitchFamily="34" charset="0"/>
              </a:rPr>
              <a:t>Registro manual en Bitácora</a:t>
            </a: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072" y="5281927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orros de portati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54" y="284323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64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" y="7937"/>
            <a:ext cx="9144000" cy="68500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Viabilidad del proyecto </a:t>
            </a:r>
          </a:p>
          <a:p>
            <a:pPr algn="l"/>
            <a:endParaRPr lang="es-CO" sz="16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</a:endParaRPr>
          </a:p>
          <a:p>
            <a:pPr algn="l"/>
            <a:r>
              <a:rPr lang="es-CO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Viabilidad financiera</a:t>
            </a:r>
            <a:r>
              <a:rPr lang="es-CO" sz="2800" dirty="0">
                <a:latin typeface="Arial" pitchFamily="34" charset="0"/>
                <a:cs typeface="Arial" pitchFamily="34" charset="0"/>
              </a:rPr>
              <a:t>: </a:t>
            </a:r>
            <a:r>
              <a:rPr lang="es-CO" sz="3200" dirty="0">
                <a:latin typeface="Arial" pitchFamily="34" charset="0"/>
                <a:cs typeface="Arial" pitchFamily="34" charset="0"/>
              </a:rPr>
              <a:t>Apoyo o patrocinio del Sena.</a:t>
            </a:r>
            <a:endParaRPr lang="es-CO" sz="2800" dirty="0">
              <a:latin typeface="Arial" pitchFamily="34" charset="0"/>
              <a:cs typeface="Arial" pitchFamily="34" charset="0"/>
            </a:endParaRPr>
          </a:p>
          <a:p>
            <a:pPr algn="l"/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algn="l"/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algn="l"/>
            <a:endParaRPr lang="es-CO" sz="1400" dirty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es-CO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Viabilidad </a:t>
            </a:r>
            <a:r>
              <a:rPr lang="es-CO" sz="28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técnica</a:t>
            </a:r>
            <a:r>
              <a:rPr lang="es-CO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:</a:t>
            </a:r>
            <a:r>
              <a:rPr lang="es-CO" sz="32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 </a:t>
            </a:r>
            <a:r>
              <a:rPr lang="es-CO" sz="3200" dirty="0" smtClean="0">
                <a:latin typeface="Arial" pitchFamily="34" charset="0"/>
                <a:cs typeface="Arial" pitchFamily="34" charset="0"/>
              </a:rPr>
              <a:t>Contamos con equipos tecnológicos y el software necesario, además de la información y las tics.</a:t>
            </a:r>
            <a:endParaRPr lang="es-CO" sz="2800" dirty="0">
              <a:latin typeface="Arial" pitchFamily="34" charset="0"/>
              <a:cs typeface="Arial" pitchFamily="34" charset="0"/>
            </a:endParaRPr>
          </a:p>
          <a:p>
            <a:pPr algn="l"/>
            <a:endParaRPr lang="es-CO" sz="1600" dirty="0">
              <a:latin typeface="Arial" pitchFamily="34" charset="0"/>
              <a:cs typeface="Arial" pitchFamily="34" charset="0"/>
            </a:endParaRPr>
          </a:p>
          <a:p>
            <a:pPr algn="l"/>
            <a:endParaRPr lang="es-CO" sz="1600" dirty="0">
              <a:latin typeface="Arial" pitchFamily="34" charset="0"/>
              <a:cs typeface="Arial" pitchFamily="34" charset="0"/>
            </a:endParaRPr>
          </a:p>
          <a:p>
            <a:pPr algn="l"/>
            <a:endParaRPr lang="es-CO" sz="1600" dirty="0">
              <a:latin typeface="Arial" pitchFamily="34" charset="0"/>
              <a:cs typeface="Arial" pitchFamily="34" charset="0"/>
            </a:endParaRPr>
          </a:p>
          <a:p>
            <a:pPr algn="l"/>
            <a:endParaRPr lang="es-CO" sz="16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</a:endParaRPr>
          </a:p>
          <a:p>
            <a:pPr algn="l"/>
            <a:r>
              <a:rPr lang="es-CO" sz="28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Viabilidad legal: </a:t>
            </a:r>
            <a:r>
              <a:rPr lang="es-CO" sz="3200" dirty="0" smtClean="0">
                <a:latin typeface="Arial" pitchFamily="34" charset="0"/>
                <a:cs typeface="Arial" pitchFamily="34" charset="0"/>
              </a:rPr>
              <a:t>Trabajamos con el software y equipos del Sena y por ende es legal</a:t>
            </a:r>
            <a:r>
              <a:rPr lang="es-CO" sz="2800" dirty="0" smtClean="0">
                <a:latin typeface="Arial" pitchFamily="34" charset="0"/>
                <a:cs typeface="Arial" pitchFamily="34" charset="0"/>
              </a:rPr>
              <a:t>.</a:t>
            </a:r>
            <a:endParaRPr lang="es-CO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Resultado de imagen para patrocinio se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224" y="1074738"/>
            <a:ext cx="759729" cy="85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Resultado de imagen para informacion en inter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Resultado de imagen para informacion en intern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Resultado de imagen para informacion en inter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835" y="4296772"/>
            <a:ext cx="1323419" cy="87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Resultado de imagen para legalidad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Resultado de imagen para legalida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Resultado de imagen para legalidad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6" descr="Resultado de imagen para legalidad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8" descr="Resultado de imagen para legalidad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 descr="Resultado de imagen para legalidad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2" descr="Resultado de imagen para legalidad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4" descr="Imagen relacionada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6" descr="Imagen relacionada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88" y="5866988"/>
            <a:ext cx="1363403" cy="68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242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8271" y="17058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5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4037" y="56507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endParaRPr lang="es-CO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92100" y="130001"/>
            <a:ext cx="825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ESTUDIOS DE RIESGOS Y PLANES DE CONTINGENCIA DEL PROYECTO.</a:t>
            </a:r>
            <a:endParaRPr lang="es-CO" sz="24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1423" y="1113952"/>
            <a:ext cx="3424863" cy="5278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s-CO" sz="2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IDENTIFICACION DE RIESGOS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Pérdida de Datos.</a:t>
            </a:r>
            <a:endParaRPr lang="es-CO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Suspensión de luz. </a:t>
            </a:r>
            <a:endParaRPr lang="es-CO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en la codificación del sistema. </a:t>
            </a:r>
            <a:endParaRPr lang="es-CO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Recursos económicos.</a:t>
            </a:r>
            <a:endParaRPr lang="es-CO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Suspensión de internet.</a:t>
            </a:r>
            <a:endParaRPr lang="es-CO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Perdida de computadores</a:t>
            </a:r>
            <a:r>
              <a:rPr lang="es-ES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s-CO" sz="3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187700" y="1571321"/>
            <a:ext cx="5359400" cy="527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s-CO" sz="16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PLANES DE CONTIGENCIA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Perdida de datos: Realizar una copia en un disco externo (USB).</a:t>
            </a:r>
            <a:endParaRPr lang="es-CO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Suspensión de la luz: Es un riesgo inevitable hablando de proyectos a baja escala.</a:t>
            </a:r>
            <a:endParaRPr lang="es-CO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Errores de codificación: Realizar un análisis interno para observar los errores y dar una solución, y realizar una prueba antes de la presentación del proyecto.</a:t>
            </a:r>
            <a:endParaRPr lang="es-CO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Recursos económicos: Encontrar un patrocinador que financie el proyecto, o como segunda opción un préstamo bancario.</a:t>
            </a:r>
            <a:endParaRPr lang="es-CO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Suspensión del internet: Encontrar otro lugar donde se genere la red de internet.</a:t>
            </a:r>
            <a:endParaRPr lang="es-CO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Resultado de imagen para ries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47" y="461708"/>
            <a:ext cx="1997158" cy="9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6570" y="423399"/>
            <a:ext cx="8068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LEVANTAMIENTO DE INFORMACIÓN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684486" y="1755142"/>
            <a:ext cx="3858986" cy="1510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s-CO" sz="2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METODOLOGÍA</a:t>
            </a:r>
            <a:endParaRPr lang="es-CO" sz="1600" b="1" dirty="0">
              <a:ln w="9000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endParaRPr lang="es-CO" sz="1400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Planteamos sistematizar el o los registros necesarios.</a:t>
            </a:r>
            <a:endParaRPr lang="es-CO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40677" y="1405425"/>
            <a:ext cx="4057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ea typeface="Calibri" panose="020F0502020204030204" pitchFamily="34" charset="0"/>
              </a:rPr>
              <a:t>HERRAMIENTAS UTILIZADAS</a:t>
            </a:r>
          </a:p>
          <a:p>
            <a:endParaRPr lang="es-ES" sz="1400" b="1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s-E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Entrevista</a:t>
            </a:r>
          </a:p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Personas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entrevistadas:</a:t>
            </a:r>
          </a:p>
          <a:p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Señor encargado de la seguridad del edificio. </a:t>
            </a:r>
          </a:p>
          <a:p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Entrevista a aprendices del CEET</a:t>
            </a:r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* Entrevista a instructores del CEET.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886" y="4944855"/>
            <a:ext cx="28956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1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71704" y="637457"/>
            <a:ext cx="8068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  <a:cs typeface="Arial" panose="020B0604020202020204" pitchFamily="34" charset="0"/>
              </a:rPr>
              <a:t>LEVANTAMIENTO DE INFORMACIÓN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30630" y="2596634"/>
            <a:ext cx="2847860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ANÁLISIS</a:t>
            </a:r>
          </a:p>
          <a:p>
            <a:endParaRPr lang="es-ES" sz="1400" b="1" dirty="0">
              <a:solidFill>
                <a:schemeClr val="accent1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/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Información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de cómo se maneja el caso</a:t>
            </a:r>
          </a:p>
          <a:p>
            <a:pPr lvl="0"/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Se realiza el proceso para autorizar la entrada de equipos tecnológicos</a:t>
            </a:r>
            <a:endParaRPr lang="es-CO" sz="1400" b="1" dirty="0">
              <a:solidFill>
                <a:schemeClr val="accent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603971" y="1441546"/>
            <a:ext cx="4203700" cy="74899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24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Evidencia de la entrevista realizada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972" t="22579" r="23056" b="8251"/>
          <a:stretch/>
        </p:blipFill>
        <p:spPr>
          <a:xfrm>
            <a:off x="3386295" y="2138350"/>
            <a:ext cx="5223015" cy="44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4151</TotalTime>
  <Words>699</Words>
  <Application>Microsoft Office PowerPoint</Application>
  <PresentationFormat>Presentación en pantalla (4:3)</PresentationFormat>
  <Paragraphs>167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Book Antiqua</vt:lpstr>
      <vt:lpstr>Calibri</vt:lpstr>
      <vt:lpstr>Calibri Light</vt:lpstr>
      <vt:lpstr>Symbol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SENA</cp:lastModifiedBy>
  <cp:revision>261</cp:revision>
  <dcterms:created xsi:type="dcterms:W3CDTF">2014-06-25T16:18:26Z</dcterms:created>
  <dcterms:modified xsi:type="dcterms:W3CDTF">2018-06-26T01:12:14Z</dcterms:modified>
</cp:coreProperties>
</file>